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3" r:id="rId4"/>
    <p:sldId id="261" r:id="rId5"/>
    <p:sldId id="258" r:id="rId6"/>
    <p:sldId id="292" r:id="rId7"/>
    <p:sldId id="307" r:id="rId8"/>
    <p:sldId id="297" r:id="rId9"/>
    <p:sldId id="262" r:id="rId10"/>
    <p:sldId id="263" r:id="rId11"/>
    <p:sldId id="266" r:id="rId12"/>
    <p:sldId id="267" r:id="rId13"/>
    <p:sldId id="268" r:id="rId14"/>
    <p:sldId id="312" r:id="rId15"/>
    <p:sldId id="269" r:id="rId16"/>
    <p:sldId id="271" r:id="rId17"/>
    <p:sldId id="272" r:id="rId18"/>
    <p:sldId id="285" r:id="rId19"/>
    <p:sldId id="273" r:id="rId20"/>
    <p:sldId id="293" r:id="rId21"/>
    <p:sldId id="294" r:id="rId22"/>
    <p:sldId id="309" r:id="rId23"/>
    <p:sldId id="310" r:id="rId24"/>
    <p:sldId id="274" r:id="rId25"/>
    <p:sldId id="308" r:id="rId26"/>
    <p:sldId id="275" r:id="rId27"/>
    <p:sldId id="276" r:id="rId28"/>
    <p:sldId id="283" r:id="rId29"/>
    <p:sldId id="311" r:id="rId30"/>
    <p:sldId id="284" r:id="rId31"/>
    <p:sldId id="295" r:id="rId32"/>
    <p:sldId id="304" r:id="rId33"/>
    <p:sldId id="305" r:id="rId34"/>
    <p:sldId id="306" r:id="rId35"/>
    <p:sldId id="296" r:id="rId36"/>
    <p:sldId id="277" r:id="rId37"/>
    <p:sldId id="298" r:id="rId38"/>
    <p:sldId id="278" r:id="rId39"/>
    <p:sldId id="281" r:id="rId40"/>
    <p:sldId id="282" r:id="rId41"/>
    <p:sldId id="302" r:id="rId42"/>
    <p:sldId id="300" r:id="rId43"/>
    <p:sldId id="301" r:id="rId44"/>
    <p:sldId id="260" r:id="rId45"/>
    <p:sldId id="299" r:id="rId46"/>
    <p:sldId id="286" r:id="rId47"/>
    <p:sldId id="287" r:id="rId48"/>
    <p:sldId id="288" r:id="rId49"/>
    <p:sldId id="289" r:id="rId50"/>
    <p:sldId id="290" r:id="rId51"/>
    <p:sldId id="291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12" y="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C7FBBA-2E99-4109-BF16-697CB26AA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4A4FCC2-A01F-46F9-8A7C-2BD020622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4827836-4B61-4F24-A15A-5088FFCC9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AED7-FCFE-4E7E-B9C2-6CE502E9B8C4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B87157F-61C2-4BC9-B89B-F2F904E05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702CFF-8A9B-4DE2-A8FB-3FC66262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21EB-BED9-4ACA-8052-8A103C690B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5623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4CBE14-7EEB-4500-A2D7-7D9DA6702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999BF91-7293-47B7-B9CB-1854455E6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F33132A-0E72-4415-9358-2BB2C8FA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AED7-FCFE-4E7E-B9C2-6CE502E9B8C4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370B59-BECB-4139-857A-E77D29888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2DC7F1-E9A8-432D-AE5C-A9B3678E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21EB-BED9-4ACA-8052-8A103C690B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594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88B3AD8-F3B9-4767-9F06-9C4A02C0D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E4C6229-7763-4B94-8B8B-29AD1C01D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95ECBE-7C7D-43B6-8896-A2E63FA50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AED7-FCFE-4E7E-B9C2-6CE502E9B8C4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610397-3F94-4DE5-A0A5-E72C0EF8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DCFD57-9B7C-4027-9F80-4A5A7AAEC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21EB-BED9-4ACA-8052-8A103C690B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48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78BA65-8153-4C06-BC2C-310F101D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ABF7AEC-E103-4523-AE73-E564DC9F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36F477-111A-465F-A102-729733979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AED7-FCFE-4E7E-B9C2-6CE502E9B8C4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5A8AB0-E63B-475F-8D0E-EB3768B9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F08713-A338-4EF1-907A-D3927794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21EB-BED9-4ACA-8052-8A103C690B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58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058C0-295D-4ED5-9DCA-190854008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2297D8A-1E7D-45FB-AC10-447AC86A9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8A2FF9B-6315-46EC-85A4-596138C47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AED7-FCFE-4E7E-B9C2-6CE502E9B8C4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FE2A9EF-9C0E-46AF-BCA4-F2C9B3AB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9FD347-AB33-4CBF-AB7D-C86951003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21EB-BED9-4ACA-8052-8A103C690B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446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DB3F01-A572-4B0E-A6ED-5350E5370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FE0E2D-81CC-43F8-9CAB-9CA5F8440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FA521F7-A5E8-41AC-A267-13D4CF588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544E9A3-E482-416B-B260-D6B15B21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AED7-FCFE-4E7E-B9C2-6CE502E9B8C4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C4CCA33-6F23-4100-9753-0841B9B3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E62C572-4674-4431-A4E2-2E8DF471B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21EB-BED9-4ACA-8052-8A103C690B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10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DC6FDB-FC9A-478D-9C67-B875BBF12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9B88E2C-C448-464D-BFED-07452FDB6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6ED6010-2167-438D-81C7-8E9E398CB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49864C8-C50E-4712-9196-B1C699D6F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46D6CAE-CF21-4EDA-8F1F-FB60488D0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C41EC0F-E15F-4C95-AF1E-79A9595E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AED7-FCFE-4E7E-B9C2-6CE502E9B8C4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34D0766-6179-4DA6-AE84-23D66335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6ADB70D-1C8E-47C4-9B92-EF799BA1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21EB-BED9-4ACA-8052-8A103C690B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45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09D85D-1E6F-4C2A-86F1-560FB2DB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5F7283A-958D-4614-AB32-A587AF2C2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AED7-FCFE-4E7E-B9C2-6CE502E9B8C4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C44462D-CCB3-4A0F-AF2D-005C78B2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08D4790-B615-4AFF-8017-EA3B5DC97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21EB-BED9-4ACA-8052-8A103C690B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218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0B2BF57-0687-45B2-B40E-7E5EE128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AED7-FCFE-4E7E-B9C2-6CE502E9B8C4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EA4D131-A657-4B88-BC3F-866502397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7A03A35-A85A-43FE-B294-E8DB21AD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21EB-BED9-4ACA-8052-8A103C690B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950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7BBD9C-F6F7-4E45-9FD7-01F1B05A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4862C7-764E-4447-BDB2-2628DEBA8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A9768C6-434B-4CD6-8FE0-4C6646A81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5E6F6BB-6D0A-43C8-AC39-70DF498F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AED7-FCFE-4E7E-B9C2-6CE502E9B8C4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82123AE-73B1-4A25-A974-9CA35A83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9B62FDA-D82E-419D-A32E-83D79583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21EB-BED9-4ACA-8052-8A103C690B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4092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D0E147-CEF3-46F1-94D7-008A081A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C8A5FC4-3E27-4BE1-8D5A-F9D4DF0CC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A8D79DA-2FBD-4FD1-8F56-6B2AC3A20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F5FE67A-205B-4E63-A4E4-BD0CCB06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AED7-FCFE-4E7E-B9C2-6CE502E9B8C4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B5A85D3-70B5-4446-994D-B058A1C6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6F01A7F-41D3-4CA6-BF27-BAA85C7F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221EB-BED9-4ACA-8052-8A103C690B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40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0EE6FFD-B74A-4A0D-A594-DBEEF5CC3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1932106-6D75-4675-9DE0-B4D2D21D5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347973-3F9D-4AD9-826E-FAB18873A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AAED7-FCFE-4E7E-B9C2-6CE502E9B8C4}" type="datetimeFigureOut">
              <a:rPr lang="zh-TW" altLang="en-US" smtClean="0"/>
              <a:t>2019/3/18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3B99524-EC50-4313-B3F2-747476B03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714D137-7E98-4BD8-8EAF-7997A24F1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221EB-BED9-4ACA-8052-8A103C690B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266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alder-birds.blogspot.com/2015/10/crested-goshawkdaan-park20150825.html" TargetMode="External"/><Relationship Id="rId13" Type="http://schemas.openxmlformats.org/officeDocument/2006/relationships/hyperlink" Target="https://www.google.com/url?sa=i&amp;source=images&amp;cd=&amp;cad=rja&amp;uact=8&amp;ved=2ahUKEwjcu7jF0IrhAhVJHKYKHYH0CrMQjB16BAgBEAQ&amp;url=https%3A%2F%2Fhsinchu.forest.gov.tw%2Fall-news%2F0036737&amp;psig=AOvVaw27rVSnqicyl4EhAfmvG4ie&amp;ust=1552962032158042" TargetMode="External"/><Relationship Id="rId3" Type="http://schemas.openxmlformats.org/officeDocument/2006/relationships/hyperlink" Target="https://www.hakaimagazine.com/news/sperm-whales-have-eve/" TargetMode="External"/><Relationship Id="rId7" Type="http://schemas.openxmlformats.org/officeDocument/2006/relationships/hyperlink" Target="https://www.google.com/url?sa=i&amp;source=images&amp;cd=&amp;cad=rja&amp;uact=8&amp;ved=2ahUKEwjx9_vtx4rhAhXIE7wKHctABFQQjB16BAgBEAQ&amp;url=https%3A%2F%2Fwww.zoo.gov.tw%2Fbaike%2Fdetail.aspx%3Fid%3D960&amp;psig=AOvVaw0ZmcxRTfSno9thIoQqcHnz&amp;ust=1552959678020208" TargetMode="External"/><Relationship Id="rId12" Type="http://schemas.openxmlformats.org/officeDocument/2006/relationships/hyperlink" Target="https://www.google.com/url?sa=i&amp;source=images&amp;cd=&amp;cad=rja&amp;uact=8&amp;ved=2ahUKEwif08HAz4rhAhUJfLwKHZJWBG8QjB16BAgBEAQ&amp;url=http%3A%2F%2Ftaibif.tw%2Fzh%2Fnamecode%2F380440%3Forder%3Dsolr_document_2%26sort%3Dasc&amp;psig=AOvVaw1M3x2jDfc6iq-YnWmIzgE6&amp;ust=1552961754888824" TargetMode="External"/><Relationship Id="rId2" Type="http://schemas.openxmlformats.org/officeDocument/2006/relationships/hyperlink" Target="https://www.google.com/url?sa=i&amp;source=images&amp;cd=&amp;cad=rja&amp;uact=8&amp;ved=2ahUKEwjg556dv4rhAhV1yIsBHT_yAJoQjB16BAgBEAQ&amp;url=https%3A%2F%2Fwww.civilmedia.tw%2Farchives%2F48955&amp;psig=AOvVaw05fSjbJvtetar_NYjGPM7b&amp;ust=15529572534983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reenlife.7stareco.org.tw/eco_animal.aspx?ecoid=480" TargetMode="External"/><Relationship Id="rId11" Type="http://schemas.openxmlformats.org/officeDocument/2006/relationships/hyperlink" Target="https://www.google.com/url?sa=i&amp;source=images&amp;cd=&amp;cad=rja&amp;uact=8&amp;ved=2ahUKEwjux8mNzorhAhW0yIsBHdyvDo8QjB16BAgBEAQ&amp;url=http%3A%2F%2Fxycc.tw%2Fitem%2F%25E9%25A0%2598%25E8%25A7%2592%25E9%25B4%259E%2F&amp;psig=AOvVaw0VNXFpxxeyaTcW8rpHxJ9u&amp;ust=1552961380106166" TargetMode="External"/><Relationship Id="rId5" Type="http://schemas.openxmlformats.org/officeDocument/2006/relationships/hyperlink" Target="https://www.google.com/url?sa=i&amp;source=images&amp;cd=&amp;cad=rja&amp;uact=8&amp;ved=2ahUKEwiNlpKUxYrhAhWHTrwKHSesA20QjB16BAgBEAQ&amp;url=https%3A%2F%2Fwww.hongkongsnakeid.com%2Fchinese-cobra-1&amp;psig=AOvVaw3Fj3a_Nn87R9ykJmGwyo1x&amp;ust=1552958942362306" TargetMode="External"/><Relationship Id="rId15" Type="http://schemas.openxmlformats.org/officeDocument/2006/relationships/hyperlink" Target="https://www.google.com/url?sa=i&amp;source=images&amp;cd=&amp;cad=rja&amp;uact=8&amp;ved=2ahUKEwjEpNLjoovhAhVCw4sBHYEhC5oQjB16BAgBEAQ&amp;url=https%3A%2F%2Fvita.tw%2F%25E7%25A8%25AE%25E6%25A4%258D%25E7%259F%25B3%25E8%2599%258E%25E7%25B1%25B3-%25E6%2589%2593%25E9%2580%25A0%25E4%25BA%25BA%25E8%2588%2587%25E7%259F%25B3%25E8%2599%258E%25E5%2585%25B1%25E7%2594%259F%25E7%2592%25B0%25E5%25A2%2583-68ab63c40f0b&amp;psig=AOvVaw1IKR7zkVlBO-lA5Nw6b6Jn&amp;ust=1552984095428463" TargetMode="External"/><Relationship Id="rId10" Type="http://schemas.openxmlformats.org/officeDocument/2006/relationships/hyperlink" Target="https://www.agriharvest.tw/theme_data.php?theme=article&amp;sub_theme=article&amp;id=934" TargetMode="External"/><Relationship Id="rId4" Type="http://schemas.openxmlformats.org/officeDocument/2006/relationships/hyperlink" Target="https://wallhere.com/tr/wallpaper/1090471" TargetMode="External"/><Relationship Id="rId9" Type="http://schemas.openxmlformats.org/officeDocument/2006/relationships/hyperlink" Target="http://birdshooting.blogspot.com/2016/01/blog-post_10.html" TargetMode="External"/><Relationship Id="rId14" Type="http://schemas.openxmlformats.org/officeDocument/2006/relationships/hyperlink" Target="https://blackwalnut.npust.edu.tw/archives/media_category/1324360019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AE4F9C-BFA5-4AA8-A0D5-3517257066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花蓮高農森林科特招</a:t>
            </a:r>
            <a:br>
              <a:rPr lang="en-US" altLang="zh-TW" dirty="0"/>
            </a:br>
            <a:r>
              <a:rPr lang="zh-TW" altLang="en-US" dirty="0"/>
              <a:t>公告識別題庫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DF97E77-D398-4386-B198-83CA2AC88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070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2" descr="é£èé¾ãï¼åç±æåå±æä¾ï¼">
            <a:extLst>
              <a:ext uri="{FF2B5EF4-FFF2-40B4-BE49-F238E27FC236}">
                <a16:creationId xmlns:a16="http://schemas.microsoft.com/office/drawing/2014/main" id="{E3FF7858-4DB5-4177-8C38-305AE2C324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2" b="674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BA2EFD3-7F4D-4A8A-BC08-6A3010E38AB1}"/>
              </a:ext>
            </a:extLst>
          </p:cNvPr>
          <p:cNvSpPr txBox="1"/>
          <p:nvPr/>
        </p:nvSpPr>
        <p:spPr>
          <a:xfrm>
            <a:off x="0" y="6082748"/>
            <a:ext cx="1219200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柴棺龜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7394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2" descr="ãé¾æ®¼è±ãçåçæå°çµæ">
            <a:extLst>
              <a:ext uri="{FF2B5EF4-FFF2-40B4-BE49-F238E27FC236}">
                <a16:creationId xmlns:a16="http://schemas.microsoft.com/office/drawing/2014/main" id="{89751DCA-C7EA-4A58-9F0C-B8113B12A7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文字方塊 3">
            <a:extLst>
              <a:ext uri="{FF2B5EF4-FFF2-40B4-BE49-F238E27FC236}">
                <a16:creationId xmlns:a16="http://schemas.microsoft.com/office/drawing/2014/main" id="{DBA2EFD3-7F4D-4A8A-BC08-6A3010E38AB1}"/>
              </a:ext>
            </a:extLst>
          </p:cNvPr>
          <p:cNvSpPr txBox="1"/>
          <p:nvPr/>
        </p:nvSpPr>
        <p:spPr>
          <a:xfrm>
            <a:off x="0" y="6082748"/>
            <a:ext cx="1219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龜殼花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3816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2" descr="ãç¾æ­¥èãçåçæå°çµæ">
            <a:extLst>
              <a:ext uri="{FF2B5EF4-FFF2-40B4-BE49-F238E27FC236}">
                <a16:creationId xmlns:a16="http://schemas.microsoft.com/office/drawing/2014/main" id="{A5A04237-2313-4338-8660-B1A85503CA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百步蛇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042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2" descr="ãç¼é¡èãçåçæå°çµæ">
            <a:extLst>
              <a:ext uri="{FF2B5EF4-FFF2-40B4-BE49-F238E27FC236}">
                <a16:creationId xmlns:a16="http://schemas.microsoft.com/office/drawing/2014/main" id="{AF042775-BB15-432D-8748-11F3423F4E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" b="56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眼鏡蛇</a:t>
            </a:r>
            <a:br>
              <a:rPr lang="en-US" altLang="zh-TW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TW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飯匙倩</a:t>
            </a:r>
            <a:r>
              <a:rPr lang="en-US" altLang="zh-TW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540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2" descr="ãé¨åç¯ãçåçæå°çµæ">
            <a:extLst>
              <a:ext uri="{FF2B5EF4-FFF2-40B4-BE49-F238E27FC236}">
                <a16:creationId xmlns:a16="http://schemas.microsoft.com/office/drawing/2014/main" id="{21B9102A-1EFE-42F9-8BE2-5B88AF9717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" b="873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646" y="170180"/>
            <a:ext cx="2752354" cy="2709275"/>
          </a:xfrm>
          <a:prstGeom prst="ellipse">
            <a:avLst/>
          </a:prstGeom>
          <a:solidFill>
            <a:schemeClr val="tx1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雨傘節</a:t>
            </a:r>
            <a:b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手巾蛇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3972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974" y="1482021"/>
            <a:ext cx="2125093" cy="1676603"/>
          </a:xfrm>
        </p:spPr>
        <p:txBody>
          <a:bodyPr>
            <a:norm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鎖蛇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188D44-0AB9-489B-9160-FFE4C029B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zh-TW" altLang="en-US" sz="1800"/>
          </a:p>
        </p:txBody>
      </p:sp>
      <p:pic>
        <p:nvPicPr>
          <p:cNvPr id="8194" name="Picture 2" descr="ãéèãçåçæå°çµæ">
            <a:extLst>
              <a:ext uri="{FF2B5EF4-FFF2-40B4-BE49-F238E27FC236}">
                <a16:creationId xmlns:a16="http://schemas.microsoft.com/office/drawing/2014/main" id="{0E574B92-77D1-4FF0-9588-A8931D668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8" r="13922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576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2" descr="ãç©¿å±±ç²ãçåçæå°çµæ">
            <a:extLst>
              <a:ext uri="{FF2B5EF4-FFF2-40B4-BE49-F238E27FC236}">
                <a16:creationId xmlns:a16="http://schemas.microsoft.com/office/drawing/2014/main" id="{BA7F2E02-2CA3-47C1-8274-9332D2DD9E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4" b="161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BA2EFD3-7F4D-4A8A-BC08-6A3010E38AB1}"/>
              </a:ext>
            </a:extLst>
          </p:cNvPr>
          <p:cNvSpPr txBox="1"/>
          <p:nvPr/>
        </p:nvSpPr>
        <p:spPr>
          <a:xfrm>
            <a:off x="0" y="6082748"/>
            <a:ext cx="1219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穿山甲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中國鯪鯉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0608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2466294"/>
            <a:ext cx="3651467" cy="1676603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大冠鷲</a:t>
            </a:r>
            <a:b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蛇雕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290" name="Picture 2" descr="ãå¤§å é·²ãçåçæå°çµæ">
            <a:extLst>
              <a:ext uri="{FF2B5EF4-FFF2-40B4-BE49-F238E27FC236}">
                <a16:creationId xmlns:a16="http://schemas.microsoft.com/office/drawing/2014/main" id="{68E30385-48E0-4F4F-B258-2B95D31AF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8" r="2213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24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赤腹鷹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 descr="ãèµ¤è¹é·¹ãçåçæå°çµæ">
            <a:extLst>
              <a:ext uri="{FF2B5EF4-FFF2-40B4-BE49-F238E27FC236}">
                <a16:creationId xmlns:a16="http://schemas.microsoft.com/office/drawing/2014/main" id="{25713B0E-2621-419D-B977-895A99527F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 r="2" b="15397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635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164" y="2422524"/>
            <a:ext cx="5120114" cy="2030201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赫氏角鷹</a:t>
            </a:r>
            <a:br>
              <a:rPr lang="en-US" altLang="zh-TW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熊鷹</a:t>
            </a:r>
            <a:r>
              <a:rPr lang="en-US" altLang="zh-TW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ãçé·¹ãçåçæå°çµæ">
            <a:extLst>
              <a:ext uri="{FF2B5EF4-FFF2-40B4-BE49-F238E27FC236}">
                <a16:creationId xmlns:a16="http://schemas.microsoft.com/office/drawing/2014/main" id="{6655580E-7B3B-4453-BEC9-19B4798DD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859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 descr="ãæ¹é¦é¯¨ãçåçæå°çµæ">
            <a:extLst>
              <a:ext uri="{FF2B5EF4-FFF2-40B4-BE49-F238E27FC236}">
                <a16:creationId xmlns:a16="http://schemas.microsoft.com/office/drawing/2014/main" id="{DA2FD17C-9D14-407A-9D70-B73561D74C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BA2EFD3-7F4D-4A8A-BC08-6A3010E38AB1}"/>
              </a:ext>
            </a:extLst>
          </p:cNvPr>
          <p:cNvSpPr txBox="1"/>
          <p:nvPr/>
        </p:nvSpPr>
        <p:spPr>
          <a:xfrm>
            <a:off x="0" y="6082748"/>
            <a:ext cx="1219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抹香鯨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2443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2" descr="ãé­é·¹ãçåçæå°çµæ">
            <a:extLst>
              <a:ext uri="{FF2B5EF4-FFF2-40B4-BE49-F238E27FC236}">
                <a16:creationId xmlns:a16="http://schemas.microsoft.com/office/drawing/2014/main" id="{A2CC3ACB-F02F-4E75-AA4E-4690AE1E5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" r="9715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BA2EFD3-7F4D-4A8A-BC08-6A3010E38AB1}"/>
              </a:ext>
            </a:extLst>
          </p:cNvPr>
          <p:cNvSpPr txBox="1"/>
          <p:nvPr/>
        </p:nvSpPr>
        <p:spPr>
          <a:xfrm>
            <a:off x="0" y="6082748"/>
            <a:ext cx="1219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魚鷹</a:t>
            </a:r>
            <a:endParaRPr lang="zh-TW" altLang="en-US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5964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41" y="2026552"/>
            <a:ext cx="3651467" cy="1676603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鳳頭蒼鷹</a:t>
            </a:r>
          </a:p>
        </p:txBody>
      </p:sp>
      <p:pic>
        <p:nvPicPr>
          <p:cNvPr id="16386" name="Picture 2" descr="ãé³³é ­è¼é·¹ãçåçæå°çµæ">
            <a:extLst>
              <a:ext uri="{FF2B5EF4-FFF2-40B4-BE49-F238E27FC236}">
                <a16:creationId xmlns:a16="http://schemas.microsoft.com/office/drawing/2014/main" id="{FDCE8BD4-5974-43F3-A01A-CBFCA303C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r="23606" b="-1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87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ãç´é¼ãçåçæå°çµæ">
            <a:extLst>
              <a:ext uri="{FF2B5EF4-FFF2-40B4-BE49-F238E27FC236}">
                <a16:creationId xmlns:a16="http://schemas.microsoft.com/office/drawing/2014/main" id="{F6C18E18-BA9D-483B-825A-AF5E36EB1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5" b="2295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紅隼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665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遊隼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130" name="Picture 2" descr="ãéé¼ãçåçæå°çµæ">
            <a:extLst>
              <a:ext uri="{FF2B5EF4-FFF2-40B4-BE49-F238E27FC236}">
                <a16:creationId xmlns:a16="http://schemas.microsoft.com/office/drawing/2014/main" id="{E3C391A4-5F66-4E68-8A63-12D846415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r="25275" b="-1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725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林鵰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188D44-0AB9-489B-9160-FFE4C029B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zh-TW" altLang="en-US" sz="1800"/>
          </a:p>
        </p:txBody>
      </p:sp>
      <p:pic>
        <p:nvPicPr>
          <p:cNvPr id="17410" name="Picture 2" descr="ãæéµ°ãçåçæå°çµæ">
            <a:extLst>
              <a:ext uri="{FF2B5EF4-FFF2-40B4-BE49-F238E27FC236}">
                <a16:creationId xmlns:a16="http://schemas.microsoft.com/office/drawing/2014/main" id="{1CC8F681-FE13-45F4-A0A3-0518E67B9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r="8295" b="-1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705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2" descr="ãæ±æ¹èé·¹ãçåçæå°çµæ">
            <a:extLst>
              <a:ext uri="{FF2B5EF4-FFF2-40B4-BE49-F238E27FC236}">
                <a16:creationId xmlns:a16="http://schemas.microsoft.com/office/drawing/2014/main" id="{3528E47C-00E2-41D1-A1C2-6AD4102BAF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2017" y="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東方蜂鷹</a:t>
            </a:r>
            <a:br>
              <a:rPr lang="en-US" altLang="zh-TW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TW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800" dirty="0"/>
              <a:t>蜂鷹、雕頭鷹</a:t>
            </a:r>
            <a:r>
              <a:rPr lang="en-US" altLang="zh-TW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6029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領角鴞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188D44-0AB9-489B-9160-FFE4C029B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zh-TW" altLang="en-US" sz="1800"/>
          </a:p>
        </p:txBody>
      </p:sp>
      <p:pic>
        <p:nvPicPr>
          <p:cNvPr id="19458" name="Picture 2" descr="ãé è§é´ãçåçæå°çµæ">
            <a:extLst>
              <a:ext uri="{FF2B5EF4-FFF2-40B4-BE49-F238E27FC236}">
                <a16:creationId xmlns:a16="http://schemas.microsoft.com/office/drawing/2014/main" id="{ED4AF6EA-09B2-4A03-B268-6401643FD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10795" b="2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562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2" descr="ãéµé¶¹ãçåçæå°çµæ">
            <a:extLst>
              <a:ext uri="{FF2B5EF4-FFF2-40B4-BE49-F238E27FC236}">
                <a16:creationId xmlns:a16="http://schemas.microsoft.com/office/drawing/2014/main" id="{4B633657-7A3F-4533-BFCC-039A4322FF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鵂鶹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502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2" descr="ãæ±é¸ãçåçæå°çµæ">
            <a:extLst>
              <a:ext uri="{FF2B5EF4-FFF2-40B4-BE49-F238E27FC236}">
                <a16:creationId xmlns:a16="http://schemas.microsoft.com/office/drawing/2014/main" id="{563B444D-43E5-4786-9E9D-17AF3EAC54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0" b="264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BA2EFD3-7F4D-4A8A-BC08-6A3010E38AB1}"/>
              </a:ext>
            </a:extLst>
          </p:cNvPr>
          <p:cNvSpPr txBox="1"/>
          <p:nvPr/>
        </p:nvSpPr>
        <p:spPr>
          <a:xfrm>
            <a:off x="0" y="6082748"/>
            <a:ext cx="1219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朱鸝</a:t>
            </a:r>
            <a:endParaRPr lang="zh-TW" altLang="en-US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2398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BA2EFD3-7F4D-4A8A-BC08-6A3010E38AB1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臺</a:t>
            </a:r>
            <a:r>
              <a:rPr lang="en-US" altLang="zh-TW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zh-TW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台</a:t>
            </a:r>
            <a:r>
              <a:rPr lang="en-US" altLang="zh-TW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r>
              <a:rPr lang="zh-TW" alt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灣藍鵲</a:t>
            </a:r>
            <a:endParaRPr lang="zh-TW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93E509-16C9-4ADE-B7D7-1E8EB37BC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altLang="zh-TW" sz="1800"/>
          </a:p>
        </p:txBody>
      </p:sp>
      <p:pic>
        <p:nvPicPr>
          <p:cNvPr id="49156" name="Picture 4" descr="ãå°ç£èéµ²ãçåçæå°çµæ">
            <a:extLst>
              <a:ext uri="{FF2B5EF4-FFF2-40B4-BE49-F238E27FC236}">
                <a16:creationId xmlns:a16="http://schemas.microsoft.com/office/drawing/2014/main" id="{F494BA55-C1A4-4667-A2AF-BB133C4FA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r="194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605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BA2EFD3-7F4D-4A8A-BC08-6A3010E38AB1}"/>
              </a:ext>
            </a:extLst>
          </p:cNvPr>
          <p:cNvSpPr txBox="1"/>
          <p:nvPr/>
        </p:nvSpPr>
        <p:spPr>
          <a:xfrm>
            <a:off x="648929" y="629266"/>
            <a:ext cx="3651467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綠蠵龜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FA301E-B132-48A9-A361-A42B392FD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altLang="zh-TW" sz="1800"/>
          </a:p>
        </p:txBody>
      </p:sp>
      <p:pic>
        <p:nvPicPr>
          <p:cNvPr id="40962" name="Picture 2" descr="ãç¶ è µé¾ãçåçæå°çµæ">
            <a:extLst>
              <a:ext uri="{FF2B5EF4-FFF2-40B4-BE49-F238E27FC236}">
                <a16:creationId xmlns:a16="http://schemas.microsoft.com/office/drawing/2014/main" id="{40E42F8A-BD0C-48BC-93ED-081E35F59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11684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364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2" descr="ãé»é¸ãçåçæå°çµæ">
            <a:extLst>
              <a:ext uri="{FF2B5EF4-FFF2-40B4-BE49-F238E27FC236}">
                <a16:creationId xmlns:a16="http://schemas.microsoft.com/office/drawing/2014/main" id="{A352ED8E-A1D8-4C83-BA4E-74C42FDA49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1" b="684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13" y="2985802"/>
            <a:ext cx="3414373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zh-TW" alt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黃鸝</a:t>
            </a:r>
          </a:p>
        </p:txBody>
      </p:sp>
    </p:spTree>
    <p:extLst>
      <p:ext uri="{BB962C8B-B14F-4D97-AF65-F5344CB8AC3E}">
        <p14:creationId xmlns:p14="http://schemas.microsoft.com/office/powerpoint/2010/main" val="3421196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仙八色鶇</a:t>
            </a:r>
            <a:b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八色鳥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188D44-0AB9-489B-9160-FFE4C029B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zh-TW" altLang="en-US" sz="1800"/>
          </a:p>
        </p:txBody>
      </p:sp>
      <p:pic>
        <p:nvPicPr>
          <p:cNvPr id="23554" name="Picture 2" descr="ãå«è²é³¥ãçåçæå°çµæ">
            <a:extLst>
              <a:ext uri="{FF2B5EF4-FFF2-40B4-BE49-F238E27FC236}">
                <a16:creationId xmlns:a16="http://schemas.microsoft.com/office/drawing/2014/main" id="{E526170E-4E07-4229-BDF3-B1698345B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98" b="-1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699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黑長尾雉</a:t>
            </a:r>
            <a:b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帝雉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188D44-0AB9-489B-9160-FFE4C029B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zh-TW" altLang="en-US" sz="1800"/>
          </a:p>
        </p:txBody>
      </p:sp>
      <p:pic>
        <p:nvPicPr>
          <p:cNvPr id="41986" name="Picture 2" descr="ãé»é·å°¾éãçåçæå°çµæ">
            <a:extLst>
              <a:ext uri="{FF2B5EF4-FFF2-40B4-BE49-F238E27FC236}">
                <a16:creationId xmlns:a16="http://schemas.microsoft.com/office/drawing/2014/main" id="{E7407CB6-F8E0-4F60-AE96-17A65895C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14919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4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ãç°é ¸éãçåçæå°çµæ">
            <a:extLst>
              <a:ext uri="{FF2B5EF4-FFF2-40B4-BE49-F238E27FC236}">
                <a16:creationId xmlns:a16="http://schemas.microsoft.com/office/drawing/2014/main" id="{5D09BCEB-AC38-4750-8C31-D9C9272DC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75283"/>
            <a:ext cx="12192000" cy="982717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環頸雉</a:t>
            </a:r>
          </a:p>
        </p:txBody>
      </p:sp>
    </p:spTree>
    <p:extLst>
      <p:ext uri="{BB962C8B-B14F-4D97-AF65-F5344CB8AC3E}">
        <p14:creationId xmlns:p14="http://schemas.microsoft.com/office/powerpoint/2010/main" val="2510929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ãå°çé·ãçåçæå°çµæ">
            <a:extLst>
              <a:ext uri="{FF2B5EF4-FFF2-40B4-BE49-F238E27FC236}">
                <a16:creationId xmlns:a16="http://schemas.microsoft.com/office/drawing/2014/main" id="{7B52A7BC-2F17-4775-BA97-57E9327AE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小燕鷗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830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2" descr="ãçé ­ç¿ãçåçæå°çµæ">
            <a:extLst>
              <a:ext uri="{FF2B5EF4-FFF2-40B4-BE49-F238E27FC236}">
                <a16:creationId xmlns:a16="http://schemas.microsoft.com/office/drawing/2014/main" id="{FE26AE57-86E7-452F-8660-1B97E61A37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0" b="690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烏頭翁</a:t>
            </a:r>
          </a:p>
        </p:txBody>
      </p:sp>
    </p:spTree>
    <p:extLst>
      <p:ext uri="{BB962C8B-B14F-4D97-AF65-F5344CB8AC3E}">
        <p14:creationId xmlns:p14="http://schemas.microsoft.com/office/powerpoint/2010/main" val="207489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2" descr="ãå±±éº»éãçåçæå°çµæ">
            <a:extLst>
              <a:ext uri="{FF2B5EF4-FFF2-40B4-BE49-F238E27FC236}">
                <a16:creationId xmlns:a16="http://schemas.microsoft.com/office/drawing/2014/main" id="{4D7780C9-B1F3-41DD-8004-56B0A0D8B2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585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山麻雀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202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2" descr="ãç½é¢é¼¯é¼ ãçåçæå°çµæ">
            <a:extLst>
              <a:ext uri="{FF2B5EF4-FFF2-40B4-BE49-F238E27FC236}">
                <a16:creationId xmlns:a16="http://schemas.microsoft.com/office/drawing/2014/main" id="{9B99C05B-C6B9-42D3-BE4C-332C8B9F9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6" b="1170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BA2EFD3-7F4D-4A8A-BC08-6A3010E38AB1}"/>
              </a:ext>
            </a:extLst>
          </p:cNvPr>
          <p:cNvSpPr txBox="1"/>
          <p:nvPr/>
        </p:nvSpPr>
        <p:spPr>
          <a:xfrm>
            <a:off x="0" y="6082748"/>
            <a:ext cx="1219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白面鼯鼠</a:t>
            </a:r>
            <a:endParaRPr lang="zh-TW" altLang="en-US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6805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2" descr="ãå¤§èµ¤é¼¯é¼ ãçåçæå°çµæ">
            <a:extLst>
              <a:ext uri="{FF2B5EF4-FFF2-40B4-BE49-F238E27FC236}">
                <a16:creationId xmlns:a16="http://schemas.microsoft.com/office/drawing/2014/main" id="{D58289BC-8679-4C11-9C1F-22FFD0DDB6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7" b="512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大赤鼯鼠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679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1" name="Picture 6" descr="ãé§ç¤¾è¡æå¤©çãçåçæå°çµæ">
            <a:extLst>
              <a:ext uri="{FF2B5EF4-FFF2-40B4-BE49-F238E27FC236}">
                <a16:creationId xmlns:a16="http://schemas.microsoft.com/office/drawing/2014/main" id="{7A5E01F0-B009-4678-8ADB-62F6ABCAA7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8" b="889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霧社血斑天牛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59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" descr="ãé£ææµ·è±ãçåçæå°çµæ">
            <a:extLst>
              <a:ext uri="{FF2B5EF4-FFF2-40B4-BE49-F238E27FC236}">
                <a16:creationId xmlns:a16="http://schemas.microsoft.com/office/drawing/2014/main" id="{371D38E8-5BB9-4F11-8C15-025D13593E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" b="77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飛旋海豚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090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珠光鳳蝶</a:t>
            </a:r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01" name="Picture 2" descr="ãç åé³³è¶ãçåçæå°çµæ">
            <a:extLst>
              <a:ext uri="{FF2B5EF4-FFF2-40B4-BE49-F238E27FC236}">
                <a16:creationId xmlns:a16="http://schemas.microsoft.com/office/drawing/2014/main" id="{2DEE1F6D-2797-4AE1-AEAB-AE5FB96D72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979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55" y="2590698"/>
            <a:ext cx="3651467" cy="1676603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寬尾鳳蝶</a:t>
            </a:r>
          </a:p>
        </p:txBody>
      </p:sp>
      <p:pic>
        <p:nvPicPr>
          <p:cNvPr id="39938" name="Picture 2" descr="ãå¯¬å°¾é³³è¶ãçåçæå°çµæ">
            <a:extLst>
              <a:ext uri="{FF2B5EF4-FFF2-40B4-BE49-F238E27FC236}">
                <a16:creationId xmlns:a16="http://schemas.microsoft.com/office/drawing/2014/main" id="{AC0CBCB6-67F9-4635-9B0F-E21018DAE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5" r="5810" b="-1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285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長腳</a:t>
            </a:r>
            <a:br>
              <a:rPr lang="en-US" altLang="zh-TW" sz="3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zh-TW" altLang="en-US" sz="3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大鍬形蟲</a:t>
            </a:r>
          </a:p>
        </p:txBody>
      </p:sp>
      <p:pic>
        <p:nvPicPr>
          <p:cNvPr id="37893" name="Picture 2" descr="ãé·è§å¤§é¬å½¢è²ãçåçæå°çµæ">
            <a:extLst>
              <a:ext uri="{FF2B5EF4-FFF2-40B4-BE49-F238E27FC236}">
                <a16:creationId xmlns:a16="http://schemas.microsoft.com/office/drawing/2014/main" id="{44966313-7D0E-4401-A821-126467BD72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16813"/>
            <a:ext cx="7188199" cy="462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11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2" descr="ãæ´¥ç°æ°å¤§é ­ç«¹ç¯è²ãçåçæå°çµæ">
            <a:extLst>
              <a:ext uri="{FF2B5EF4-FFF2-40B4-BE49-F238E27FC236}">
                <a16:creationId xmlns:a16="http://schemas.microsoft.com/office/drawing/2014/main" id="{ECE98011-9994-430A-B013-53840F7E89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9" y="381662"/>
            <a:ext cx="3578087" cy="330575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津田氏</a:t>
            </a:r>
            <a:br>
              <a:rPr lang="en-US" altLang="zh-TW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大頭竹節蟲</a:t>
            </a:r>
          </a:p>
        </p:txBody>
      </p:sp>
    </p:spTree>
    <p:extLst>
      <p:ext uri="{BB962C8B-B14F-4D97-AF65-F5344CB8AC3E}">
        <p14:creationId xmlns:p14="http://schemas.microsoft.com/office/powerpoint/2010/main" val="2229671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ãæ«»è±é¤å»é®­ãçåçæå°çµæ">
            <a:extLst>
              <a:ext uri="{FF2B5EF4-FFF2-40B4-BE49-F238E27FC236}">
                <a16:creationId xmlns:a16="http://schemas.microsoft.com/office/drawing/2014/main" id="{1AFD9171-F35B-4E5C-B780-7A284B5E80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BA2EFD3-7F4D-4A8A-BC08-6A3010E38AB1}"/>
              </a:ext>
            </a:extLst>
          </p:cNvPr>
          <p:cNvSpPr txBox="1"/>
          <p:nvPr/>
        </p:nvSpPr>
        <p:spPr>
          <a:xfrm>
            <a:off x="0" y="6082748"/>
            <a:ext cx="1219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櫻花鉤吻鮭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95393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0" y="2070440"/>
            <a:ext cx="3651467" cy="167660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南洋紅豆杉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台灣紅豆杉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2" descr="ãå°ç£ç´è±æãçåçæå°çµæ">
            <a:extLst>
              <a:ext uri="{FF2B5EF4-FFF2-40B4-BE49-F238E27FC236}">
                <a16:creationId xmlns:a16="http://schemas.microsoft.com/office/drawing/2014/main" id="{E86CD767-1671-42AA-92A9-96D9C7A86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" b="1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3535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ç¸éåç">
            <a:extLst>
              <a:ext uri="{FF2B5EF4-FFF2-40B4-BE49-F238E27FC236}">
                <a16:creationId xmlns:a16="http://schemas.microsoft.com/office/drawing/2014/main" id="{9CCD1B43-6A5C-4B2E-8D27-4E72AE866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4" r="15894" b="-2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台灣扁柏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188D44-0AB9-489B-9160-FFE4C029B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zh-TW" alt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26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68" y="2590698"/>
            <a:ext cx="3651467" cy="1676603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台灣杉</a:t>
            </a:r>
          </a:p>
        </p:txBody>
      </p:sp>
      <p:pic>
        <p:nvPicPr>
          <p:cNvPr id="34818" name="Picture 2" descr="ãå°ç£æãçåçæå°çµæ">
            <a:extLst>
              <a:ext uri="{FF2B5EF4-FFF2-40B4-BE49-F238E27FC236}">
                <a16:creationId xmlns:a16="http://schemas.microsoft.com/office/drawing/2014/main" id="{D8C0D73F-6ADB-4A51-A807-1EB55415F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8" r="13857" b="-1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67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2" descr="ãé¹µè¨ãçåçæå°çµæ">
            <a:extLst>
              <a:ext uri="{FF2B5EF4-FFF2-40B4-BE49-F238E27FC236}">
                <a16:creationId xmlns:a16="http://schemas.microsoft.com/office/drawing/2014/main" id="{A7FEF9B8-65B0-475F-A6CB-5677F151FD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 b="2052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鹵蕨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7200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2" descr="ãç´æªãçåçæå°çµæ">
            <a:extLst>
              <a:ext uri="{FF2B5EF4-FFF2-40B4-BE49-F238E27FC236}">
                <a16:creationId xmlns:a16="http://schemas.microsoft.com/office/drawing/2014/main" id="{6C79EFDF-1724-4593-A752-15C374278E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BA2EFD3-7F4D-4A8A-BC08-6A3010E38AB1}"/>
              </a:ext>
            </a:extLst>
          </p:cNvPr>
          <p:cNvSpPr txBox="1"/>
          <p:nvPr/>
        </p:nvSpPr>
        <p:spPr>
          <a:xfrm>
            <a:off x="0" y="6082748"/>
            <a:ext cx="1219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紅檜</a:t>
            </a: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6591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6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貓熊</a:t>
            </a:r>
            <a:r>
              <a:rPr lang="en-US" altLang="zh-TW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熊貓</a:t>
            </a:r>
            <a:r>
              <a:rPr lang="en-US" altLang="zh-TW" sz="36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2" descr="ãçè²ãçåçæå°çµæ">
            <a:extLst>
              <a:ext uri="{FF2B5EF4-FFF2-40B4-BE49-F238E27FC236}">
                <a16:creationId xmlns:a16="http://schemas.microsoft.com/office/drawing/2014/main" id="{585E53C3-EA04-4E66-99EE-596020E438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" r="-1" b="10158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7478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89" y="1235441"/>
            <a:ext cx="3651467" cy="1676603"/>
          </a:xfrm>
        </p:spPr>
        <p:txBody>
          <a:bodyPr>
            <a:norm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台灣油杉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188D44-0AB9-489B-9160-FFE4C029B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zh-TW" altLang="en-US" sz="1800"/>
          </a:p>
        </p:txBody>
      </p:sp>
      <p:pic>
        <p:nvPicPr>
          <p:cNvPr id="32770" name="Picture 2" descr="ãå°ç£æ²¹æãçåçæå°çµæ">
            <a:extLst>
              <a:ext uri="{FF2B5EF4-FFF2-40B4-BE49-F238E27FC236}">
                <a16:creationId xmlns:a16="http://schemas.microsoft.com/office/drawing/2014/main" id="{5D5A142E-AEE5-4865-97C0-04F7EB037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0" r="2" b="2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970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3F7882-581B-498A-B767-47A39D3DC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圖片來源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187A8F-7FD9-4DF0-98EB-113E864AA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u="sng" dirty="0">
                <a:hlinkClick r:id="rId2"/>
              </a:rPr>
              <a:t>公民行動影音紀錄資料庫</a:t>
            </a:r>
            <a:r>
              <a:rPr lang="zh-TW" altLang="en-US" u="sng" dirty="0"/>
              <a:t>、</a:t>
            </a:r>
            <a:r>
              <a:rPr lang="en-US" altLang="zh-TW" dirty="0" err="1">
                <a:hlinkClick r:id="rId3"/>
              </a:rPr>
              <a:t>Hakai</a:t>
            </a:r>
            <a:r>
              <a:rPr lang="en-US" altLang="zh-TW" dirty="0">
                <a:hlinkClick r:id="rId3"/>
              </a:rPr>
              <a:t> Magazine</a:t>
            </a:r>
            <a:r>
              <a:rPr lang="zh-TW" altLang="en-US" dirty="0"/>
              <a:t>、</a:t>
            </a:r>
            <a:r>
              <a:rPr lang="en-US" altLang="zh-TW" dirty="0">
                <a:hlinkClick r:id="rId4"/>
              </a:rPr>
              <a:t>wallhere.com</a:t>
            </a:r>
            <a:r>
              <a:rPr lang="zh-TW" altLang="en-US" dirty="0"/>
              <a:t>、</a:t>
            </a:r>
            <a:r>
              <a:rPr lang="zh-CN" altLang="en-US" dirty="0"/>
              <a:t>福州熊猫世界</a:t>
            </a:r>
            <a:r>
              <a:rPr lang="zh-TW" altLang="en-US" dirty="0"/>
              <a:t>、維基百科、台灣大百科全書、</a:t>
            </a:r>
            <a:r>
              <a:rPr lang="en-US" altLang="zh-TW" u="sng" dirty="0">
                <a:hlinkClick r:id="rId5"/>
              </a:rPr>
              <a:t>HongKongSnakeID.com</a:t>
            </a:r>
            <a:r>
              <a:rPr lang="zh-TW" altLang="en-US" dirty="0"/>
              <a:t> 、</a:t>
            </a:r>
            <a:r>
              <a:rPr lang="en-US" altLang="zh-TW" dirty="0">
                <a:hlinkClick r:id="rId6"/>
              </a:rPr>
              <a:t>: :</a:t>
            </a:r>
            <a:r>
              <a:rPr lang="zh-TW" altLang="en-US" dirty="0">
                <a:hlinkClick r:id="rId6"/>
              </a:rPr>
              <a:t>綠活台灣</a:t>
            </a:r>
            <a:r>
              <a:rPr lang="en-US" altLang="zh-TW" dirty="0">
                <a:hlinkClick r:id="rId6"/>
              </a:rPr>
              <a:t>‧</a:t>
            </a:r>
            <a:r>
              <a:rPr lang="zh-TW" altLang="en-US" dirty="0">
                <a:hlinkClick r:id="rId6"/>
              </a:rPr>
              <a:t>生態資庫料</a:t>
            </a:r>
            <a:r>
              <a:rPr lang="en-US" altLang="zh-TW" dirty="0">
                <a:hlinkClick r:id="rId6"/>
              </a:rPr>
              <a:t>: :</a:t>
            </a:r>
            <a:r>
              <a:rPr lang="zh-TW" altLang="en-US" dirty="0"/>
              <a:t>、</a:t>
            </a:r>
            <a:r>
              <a:rPr lang="zh-TW" altLang="en-US" u="sng" dirty="0">
                <a:hlinkClick r:id="rId7"/>
              </a:rPr>
              <a:t>臺北市立動物園</a:t>
            </a:r>
            <a:r>
              <a:rPr lang="zh-TW" altLang="en-US" u="sng" dirty="0"/>
              <a:t>、</a:t>
            </a:r>
            <a:r>
              <a:rPr lang="en-US" altLang="zh-TW" dirty="0">
                <a:hlinkClick r:id="rId8"/>
              </a:rPr>
              <a:t>Alder‘s Bird-watching Notes</a:t>
            </a:r>
            <a:r>
              <a:rPr lang="zh-TW" altLang="en-US" dirty="0"/>
              <a:t>、</a:t>
            </a:r>
            <a:r>
              <a:rPr lang="zh-TW" altLang="en-US" dirty="0">
                <a:hlinkClick r:id="rId9"/>
              </a:rPr>
              <a:t>雀鳥攝影</a:t>
            </a:r>
            <a:r>
              <a:rPr lang="zh-TW" altLang="en-US" dirty="0"/>
              <a:t>、</a:t>
            </a:r>
            <a:r>
              <a:rPr lang="zh-TW" altLang="en-US" dirty="0">
                <a:hlinkClick r:id="rId10"/>
              </a:rPr>
              <a:t>農傳媒</a:t>
            </a:r>
            <a:r>
              <a:rPr lang="zh-TW" altLang="en-US" dirty="0"/>
              <a:t>、</a:t>
            </a:r>
            <a:r>
              <a:rPr lang="zh-TW" altLang="en-US" u="sng" dirty="0">
                <a:hlinkClick r:id="rId11"/>
              </a:rPr>
              <a:t>信義學地方知識</a:t>
            </a:r>
            <a:r>
              <a:rPr lang="zh-TW" altLang="en-US" u="sng" dirty="0"/>
              <a:t>、</a:t>
            </a:r>
            <a:r>
              <a:rPr lang="zh-TW" altLang="en-US" u="sng" dirty="0">
                <a:hlinkClick r:id="rId12"/>
              </a:rPr>
              <a:t>台灣生物多樣性資訊入口網</a:t>
            </a:r>
            <a:r>
              <a:rPr lang="zh-TW" altLang="en-US" u="sng" dirty="0"/>
              <a:t>、</a:t>
            </a:r>
            <a:r>
              <a:rPr lang="zh-TW" altLang="en-US" u="sng" dirty="0">
                <a:hlinkClick r:id="rId13"/>
              </a:rPr>
              <a:t>新竹林區管理處</a:t>
            </a:r>
            <a:r>
              <a:rPr lang="en-US" altLang="zh-TW" u="sng" dirty="0">
                <a:hlinkClick r:id="rId13"/>
              </a:rPr>
              <a:t>- </a:t>
            </a:r>
            <a:r>
              <a:rPr lang="zh-TW" altLang="en-US" u="sng" dirty="0">
                <a:hlinkClick r:id="rId13"/>
              </a:rPr>
              <a:t>林務局</a:t>
            </a:r>
            <a:r>
              <a:rPr lang="zh-TW" altLang="en-US" u="sng" dirty="0"/>
              <a:t>、</a:t>
            </a:r>
            <a:r>
              <a:rPr lang="zh-TW" altLang="en-US" dirty="0">
                <a:hlinkClick r:id="rId14"/>
              </a:rPr>
              <a:t>黑胡桃網路閣</a:t>
            </a:r>
            <a:r>
              <a:rPr lang="en-US" altLang="zh-TW" dirty="0">
                <a:hlinkClick r:id="rId14"/>
              </a:rPr>
              <a:t>- </a:t>
            </a:r>
            <a:r>
              <a:rPr lang="zh-TW" altLang="en-US" dirty="0">
                <a:hlinkClick r:id="rId14"/>
              </a:rPr>
              <a:t>國立屏東科技大學</a:t>
            </a:r>
            <a:r>
              <a:rPr lang="zh-TW" altLang="en-US" dirty="0"/>
              <a:t>、</a:t>
            </a:r>
            <a:r>
              <a:rPr lang="zh-TW" altLang="en-US" u="sng" dirty="0">
                <a:hlinkClick r:id="rId15"/>
              </a:rPr>
              <a:t>生命力新聞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7423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台灣黑熊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9" name="Picture 2" descr="ãå°ç£é»çãçåçæå°çµæ">
            <a:extLst>
              <a:ext uri="{FF2B5EF4-FFF2-40B4-BE49-F238E27FC236}">
                <a16:creationId xmlns:a16="http://schemas.microsoft.com/office/drawing/2014/main" id="{9F1D7B57-A6A2-4EE9-A1EA-5D1AF7980D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9" r="-2" b="-2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506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石虎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188D44-0AB9-489B-9160-FFE4C029B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zh-TW" altLang="en-US" sz="1800"/>
          </a:p>
        </p:txBody>
      </p:sp>
      <p:pic>
        <p:nvPicPr>
          <p:cNvPr id="45058" name="Picture 2" descr="ãç³èãçåçæå°çµæ">
            <a:extLst>
              <a:ext uri="{FF2B5EF4-FFF2-40B4-BE49-F238E27FC236}">
                <a16:creationId xmlns:a16="http://schemas.microsoft.com/office/drawing/2014/main" id="{27DAF3BD-A35C-4BD7-B39F-64C91364C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r="89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916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2" descr="https://www.agriharvest.tw/upload/harvest/images/article/934/%E8%87%BA%E7%81%A3%E7%8B%90%E8%9D%A0%20_%E9%84%AD%E9%8C%AB%E5%A5%87%E6%94%9D(%E4%BF%AE).jpg">
            <a:extLst>
              <a:ext uri="{FF2B5EF4-FFF2-40B4-BE49-F238E27FC236}">
                <a16:creationId xmlns:a16="http://schemas.microsoft.com/office/drawing/2014/main" id="{4A039CC9-1CB4-43DB-8E2B-BC8B63019B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8" b="1301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臺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台</a:t>
            </a:r>
            <a:r>
              <a:rPr lang="en-US" altLang="zh-TW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灣狐蝠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208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2" descr="ãé£èé¾ãçåçæå°çµæ">
            <a:extLst>
              <a:ext uri="{FF2B5EF4-FFF2-40B4-BE49-F238E27FC236}">
                <a16:creationId xmlns:a16="http://schemas.microsoft.com/office/drawing/2014/main" id="{8EDC151D-2506-4BF5-8700-8323CF0DAF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81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CB0F751-16F2-419C-A83E-EEC33C2C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食蛇龜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084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235</Words>
  <Application>Microsoft Office PowerPoint</Application>
  <PresentationFormat>寬螢幕</PresentationFormat>
  <Paragraphs>52</Paragraphs>
  <Slides>51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8" baseType="lpstr">
      <vt:lpstr>等线</vt:lpstr>
      <vt:lpstr>微軟正黑體</vt:lpstr>
      <vt:lpstr>新細明體</vt:lpstr>
      <vt:lpstr>Arial</vt:lpstr>
      <vt:lpstr>Calibri</vt:lpstr>
      <vt:lpstr>Calibri Light</vt:lpstr>
      <vt:lpstr>Office 佈景主題</vt:lpstr>
      <vt:lpstr>花蓮高農森林科特招 公告識別題庫</vt:lpstr>
      <vt:lpstr>PowerPoint 簡報</vt:lpstr>
      <vt:lpstr>PowerPoint 簡報</vt:lpstr>
      <vt:lpstr>飛旋海豚</vt:lpstr>
      <vt:lpstr>貓熊(熊貓)</vt:lpstr>
      <vt:lpstr>台灣黑熊</vt:lpstr>
      <vt:lpstr>石虎</vt:lpstr>
      <vt:lpstr>臺(台)灣狐蝠</vt:lpstr>
      <vt:lpstr>食蛇龜</vt:lpstr>
      <vt:lpstr>PowerPoint 簡報</vt:lpstr>
      <vt:lpstr>PowerPoint 簡報</vt:lpstr>
      <vt:lpstr>百步蛇</vt:lpstr>
      <vt:lpstr>眼鏡蛇 (飯匙倩)</vt:lpstr>
      <vt:lpstr>雨傘節 (手巾蛇)</vt:lpstr>
      <vt:lpstr>鎖蛇</vt:lpstr>
      <vt:lpstr>PowerPoint 簡報</vt:lpstr>
      <vt:lpstr>大冠鷲 (蛇雕)</vt:lpstr>
      <vt:lpstr>赤腹鷹</vt:lpstr>
      <vt:lpstr>赫氏角鷹 (熊鷹)</vt:lpstr>
      <vt:lpstr>PowerPoint 簡報</vt:lpstr>
      <vt:lpstr>鳳頭蒼鷹</vt:lpstr>
      <vt:lpstr>紅隼</vt:lpstr>
      <vt:lpstr>遊隼</vt:lpstr>
      <vt:lpstr>林鵰</vt:lpstr>
      <vt:lpstr>東方蜂鷹 (蜂鷹、雕頭鷹)</vt:lpstr>
      <vt:lpstr>領角鴞</vt:lpstr>
      <vt:lpstr>鵂鶹</vt:lpstr>
      <vt:lpstr>PowerPoint 簡報</vt:lpstr>
      <vt:lpstr>PowerPoint 簡報</vt:lpstr>
      <vt:lpstr>黃鸝</vt:lpstr>
      <vt:lpstr>仙八色鶇 (八色鳥)</vt:lpstr>
      <vt:lpstr>黑長尾雉 (帝雉)</vt:lpstr>
      <vt:lpstr>環頸雉</vt:lpstr>
      <vt:lpstr>小燕鷗</vt:lpstr>
      <vt:lpstr>烏頭翁</vt:lpstr>
      <vt:lpstr>山麻雀</vt:lpstr>
      <vt:lpstr>PowerPoint 簡報</vt:lpstr>
      <vt:lpstr>大赤鼯鼠</vt:lpstr>
      <vt:lpstr>霧社血斑天牛</vt:lpstr>
      <vt:lpstr>珠光鳳蝶</vt:lpstr>
      <vt:lpstr>寬尾鳳蝶</vt:lpstr>
      <vt:lpstr>長腳 大鍬形蟲</vt:lpstr>
      <vt:lpstr>津田氏 大頭竹節蟲</vt:lpstr>
      <vt:lpstr>PowerPoint 簡報</vt:lpstr>
      <vt:lpstr>南洋紅豆杉(台灣紅豆杉)</vt:lpstr>
      <vt:lpstr>台灣扁柏</vt:lpstr>
      <vt:lpstr>台灣杉</vt:lpstr>
      <vt:lpstr>鹵蕨</vt:lpstr>
      <vt:lpstr>PowerPoint 簡報</vt:lpstr>
      <vt:lpstr>台灣油杉</vt:lpstr>
      <vt:lpstr>圖片來源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花蓮高農森林科特招 公告識別題庫</dc:title>
  <dc:creator>User</dc:creator>
  <cp:lastModifiedBy>User</cp:lastModifiedBy>
  <cp:revision>1</cp:revision>
  <dcterms:created xsi:type="dcterms:W3CDTF">2019-03-18T08:52:04Z</dcterms:created>
  <dcterms:modified xsi:type="dcterms:W3CDTF">2019-03-18T08:55:47Z</dcterms:modified>
</cp:coreProperties>
</file>